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37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52344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www.youtube.com/watch?v=flVIvziqZ3g" TargetMode="External"/><Relationship Id="rId4" Type="http://schemas.openxmlformats.org/officeDocument/2006/relationships/hyperlink" Target="https://www.youtube.com/watch?v=3gDAzGg9Mec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33064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"Excel Case Study: Sales and Customer Analysis"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097655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presentation provides an overview of a sales and customer analysis case study conducted using Microsoft Excel. The analysis focuses on key performance indicators and trends to provide actionable insights.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551592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000"/>
              </a:lnSpc>
              <a:buNone/>
            </a:pPr>
            <a:r>
              <a:rPr lang="en-US" sz="1850" b="1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Presented by Md Aamir Nawab on 02/03/2025.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54983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Project Overview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882027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2509" y="2982277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288202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3377565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Analyzing sales, cancellations, customer spending, and creating an interactive dashboard.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1658" y="2882027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76443" y="2982277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69493" y="288202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Dataset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69493" y="3377565"/>
            <a:ext cx="283678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Transactions: InvoiceNo, Date, Amount. Products: StockCode, Description, Unit Price, Quantity. Customers: CustomerID, Country.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7724" y="5801201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22509" y="5901452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15559" y="580120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Excel Functions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15559" y="6296739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Pivot Tables, SUMIFS, COUNTIF, IF, Charts, Dashboards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62476"/>
            <a:ext cx="3839647" cy="457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600"/>
              </a:lnSpc>
              <a:buNone/>
            </a:pPr>
            <a:r>
              <a:rPr lang="en-US" sz="2850" kern="0" spc="-58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Total Sales Performance</a:t>
            </a:r>
            <a:endParaRPr lang="en-US" sz="2850" dirty="0"/>
          </a:p>
        </p:txBody>
      </p:sp>
      <p:sp>
        <p:nvSpPr>
          <p:cNvPr id="4" name="Text 1"/>
          <p:cNvSpPr/>
          <p:nvPr/>
        </p:nvSpPr>
        <p:spPr>
          <a:xfrm>
            <a:off x="837724" y="1608892"/>
            <a:ext cx="1830467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800"/>
              </a:lnSpc>
              <a:buNone/>
            </a:pPr>
            <a:r>
              <a:rPr lang="en-US" sz="1400" kern="0" spc="-29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Sales Amount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837724" y="1993106"/>
            <a:ext cx="2236113" cy="933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kern="0" spc="-2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Total sales: 742,198.022. High effectiveness of sales transactions.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3461028" y="1608892"/>
            <a:ext cx="1830467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800"/>
              </a:lnSpc>
              <a:buNone/>
            </a:pPr>
            <a:r>
              <a:rPr lang="en-US" sz="1400" kern="0" spc="-29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Transaction Volume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3461028" y="1993106"/>
            <a:ext cx="2236113" cy="933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kern="0" spc="-2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Total transactions: 36,267. Suggests high customer engagement.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6084332" y="1608892"/>
            <a:ext cx="1830467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800"/>
              </a:lnSpc>
              <a:buNone/>
            </a:pPr>
            <a:r>
              <a:rPr lang="en-US" sz="1400" kern="0" spc="-29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Average Sale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6084332" y="1993106"/>
            <a:ext cx="2236113" cy="933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kern="0" spc="-2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Average sale: 20.46. Customers make frequent small purchases.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837724" y="3241834"/>
            <a:ext cx="7468553" cy="622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kern="0" spc="-2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Introduce bundling strategies. Offer discounts on bulk purchases. Analyze pricing. Run limited-time offers.</a:t>
            </a:r>
            <a:endParaRPr lang="en-US" sz="15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CFF703E-5884-3042-63DC-7D290E9943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388" y="4114800"/>
            <a:ext cx="7888406" cy="4038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-55483"/>
            <a:ext cx="548640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7724" y="1842492"/>
            <a:ext cx="636889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Geographical Distribution</a:t>
            </a:r>
            <a:endParaRPr lang="en-US" sz="440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2905482"/>
            <a:ext cx="562451" cy="562451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37724" y="3707249"/>
            <a:ext cx="22501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UK Market</a:t>
            </a:r>
            <a:endParaRPr lang="en-US" sz="2200" dirty="0"/>
          </a:p>
        </p:txBody>
      </p:sp>
      <p:sp>
        <p:nvSpPr>
          <p:cNvPr id="7" name="Text 2"/>
          <p:cNvSpPr/>
          <p:nvPr/>
        </p:nvSpPr>
        <p:spPr>
          <a:xfrm>
            <a:off x="837724" y="4202787"/>
            <a:ext cx="225016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Dominant market with highest sales.</a:t>
            </a:r>
            <a:endParaRPr lang="en-US" sz="18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6859" y="2905482"/>
            <a:ext cx="562451" cy="562451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3446859" y="3707249"/>
            <a:ext cx="22501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Other Countries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3446859" y="4202787"/>
            <a:ext cx="225016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Moderate sales in the Netherlands, Ireland, Germany, and France.</a:t>
            </a:r>
            <a:endParaRPr lang="en-US" sz="185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5995" y="2905482"/>
            <a:ext cx="562570" cy="562570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055995" y="3707368"/>
            <a:ext cx="225028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Low Sales</a:t>
            </a:r>
            <a:endParaRPr lang="en-US" sz="2200" dirty="0"/>
          </a:p>
        </p:txBody>
      </p:sp>
      <p:sp>
        <p:nvSpPr>
          <p:cNvPr id="13" name="Text 6"/>
          <p:cNvSpPr/>
          <p:nvPr/>
        </p:nvSpPr>
        <p:spPr>
          <a:xfrm>
            <a:off x="6055995" y="4202906"/>
            <a:ext cx="225028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Some countries have negligible sales.</a:t>
            </a:r>
            <a:endParaRPr lang="en-US" sz="1850" dirty="0"/>
          </a:p>
        </p:txBody>
      </p:sp>
      <p:sp>
        <p:nvSpPr>
          <p:cNvPr id="14" name="Text 7"/>
          <p:cNvSpPr/>
          <p:nvPr/>
        </p:nvSpPr>
        <p:spPr>
          <a:xfrm>
            <a:off x="837724" y="562106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Invest in the UK. Offer exclusive deals. Improve shipping options. Explore partnerships.</a:t>
            </a:r>
            <a:endParaRPr lang="en-US" sz="18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C9D9519-9CAE-D464-A7F5-72C37D178E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44001" y="1091821"/>
            <a:ext cx="5486399" cy="604595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7724" y="79057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Sales Trend Analysis</a:t>
            </a:r>
            <a:endParaRPr lang="en-US" sz="4400" dirty="0"/>
          </a:p>
        </p:txBody>
      </p:sp>
      <p:sp>
        <p:nvSpPr>
          <p:cNvPr id="5" name="Shape 1"/>
          <p:cNvSpPr/>
          <p:nvPr/>
        </p:nvSpPr>
        <p:spPr>
          <a:xfrm>
            <a:off x="1181457" y="1853565"/>
            <a:ext cx="30480" cy="4550212"/>
          </a:xfrm>
          <a:prstGeom prst="roundRect">
            <a:avLst>
              <a:gd name="adj" fmla="val 329856"/>
            </a:avLst>
          </a:prstGeom>
          <a:solidFill>
            <a:srgbClr val="DABADD"/>
          </a:solidFill>
          <a:ln/>
        </p:spPr>
      </p:sp>
      <p:sp>
        <p:nvSpPr>
          <p:cNvPr id="6" name="Shape 2"/>
          <p:cNvSpPr/>
          <p:nvPr/>
        </p:nvSpPr>
        <p:spPr>
          <a:xfrm>
            <a:off x="1435477" y="2376726"/>
            <a:ext cx="837724" cy="30480"/>
          </a:xfrm>
          <a:prstGeom prst="roundRect">
            <a:avLst>
              <a:gd name="adj" fmla="val 329856"/>
            </a:avLst>
          </a:prstGeom>
          <a:solidFill>
            <a:srgbClr val="DABADD"/>
          </a:solidFill>
          <a:ln/>
        </p:spPr>
      </p:sp>
      <p:sp>
        <p:nvSpPr>
          <p:cNvPr id="7" name="Shape 3"/>
          <p:cNvSpPr/>
          <p:nvPr/>
        </p:nvSpPr>
        <p:spPr>
          <a:xfrm>
            <a:off x="927437" y="2122765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1112222" y="2223016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9" name="Text 5"/>
          <p:cNvSpPr/>
          <p:nvPr/>
        </p:nvSpPr>
        <p:spPr>
          <a:xfrm>
            <a:off x="2513290" y="209288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December Peak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2513290" y="2588419"/>
            <a:ext cx="57929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December: 418,417.6. Benefited from holiday sales.</a:t>
            </a:r>
            <a:endParaRPr lang="en-US" sz="1850" dirty="0"/>
          </a:p>
        </p:txBody>
      </p:sp>
      <p:sp>
        <p:nvSpPr>
          <p:cNvPr id="11" name="Shape 7"/>
          <p:cNvSpPr/>
          <p:nvPr/>
        </p:nvSpPr>
        <p:spPr>
          <a:xfrm>
            <a:off x="1435477" y="3973235"/>
            <a:ext cx="837724" cy="30480"/>
          </a:xfrm>
          <a:prstGeom prst="roundRect">
            <a:avLst>
              <a:gd name="adj" fmla="val 329856"/>
            </a:avLst>
          </a:prstGeom>
          <a:solidFill>
            <a:srgbClr val="DABADD"/>
          </a:solidFill>
          <a:ln/>
        </p:spPr>
      </p:sp>
      <p:sp>
        <p:nvSpPr>
          <p:cNvPr id="12" name="Shape 8"/>
          <p:cNvSpPr/>
          <p:nvPr/>
        </p:nvSpPr>
        <p:spPr>
          <a:xfrm>
            <a:off x="927437" y="3719274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1112222" y="3819525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10"/>
          <p:cNvSpPr/>
          <p:nvPr/>
        </p:nvSpPr>
        <p:spPr>
          <a:xfrm>
            <a:off x="2513290" y="368939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January Drop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2513290" y="4184928"/>
            <a:ext cx="57929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January: 189,535.4. Post-holiday sales slump.</a:t>
            </a:r>
            <a:endParaRPr lang="en-US" sz="1850" dirty="0"/>
          </a:p>
        </p:txBody>
      </p:sp>
      <p:sp>
        <p:nvSpPr>
          <p:cNvPr id="16" name="Shape 12"/>
          <p:cNvSpPr/>
          <p:nvPr/>
        </p:nvSpPr>
        <p:spPr>
          <a:xfrm>
            <a:off x="1435477" y="5569744"/>
            <a:ext cx="837724" cy="30480"/>
          </a:xfrm>
          <a:prstGeom prst="roundRect">
            <a:avLst>
              <a:gd name="adj" fmla="val 329856"/>
            </a:avLst>
          </a:prstGeom>
          <a:solidFill>
            <a:srgbClr val="DABADD"/>
          </a:solidFill>
          <a:ln/>
        </p:spPr>
      </p:sp>
      <p:sp>
        <p:nvSpPr>
          <p:cNvPr id="17" name="Shape 13"/>
          <p:cNvSpPr/>
          <p:nvPr/>
        </p:nvSpPr>
        <p:spPr>
          <a:xfrm>
            <a:off x="927437" y="531578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8" name="Text 14"/>
          <p:cNvSpPr/>
          <p:nvPr/>
        </p:nvSpPr>
        <p:spPr>
          <a:xfrm>
            <a:off x="1112222" y="5416034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9" name="Text 15"/>
          <p:cNvSpPr/>
          <p:nvPr/>
        </p:nvSpPr>
        <p:spPr>
          <a:xfrm>
            <a:off x="2513290" y="528589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February Low</a:t>
            </a:r>
            <a:endParaRPr lang="en-US" sz="2200" dirty="0"/>
          </a:p>
        </p:txBody>
      </p:sp>
      <p:sp>
        <p:nvSpPr>
          <p:cNvPr id="20" name="Text 16"/>
          <p:cNvSpPr/>
          <p:nvPr/>
        </p:nvSpPr>
        <p:spPr>
          <a:xfrm>
            <a:off x="2513290" y="5781437"/>
            <a:ext cx="57929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February: 134,245.1. Customers reduced spending.</a:t>
            </a:r>
            <a:endParaRPr lang="en-US" sz="1850" dirty="0"/>
          </a:p>
        </p:txBody>
      </p:sp>
      <p:sp>
        <p:nvSpPr>
          <p:cNvPr id="21" name="Text 17"/>
          <p:cNvSpPr/>
          <p:nvPr/>
        </p:nvSpPr>
        <p:spPr>
          <a:xfrm>
            <a:off x="837724" y="6672977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Maximize December sales. Plan inventory in advance. Use email marketing. Offer discounts.</a:t>
            </a:r>
            <a:endParaRPr lang="en-US" sz="185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C17575D-5B97-529F-8619-E062017AFF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3998" y="1467296"/>
            <a:ext cx="5486401" cy="562953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14919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Conclusion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212181"/>
            <a:ext cx="3614618" cy="2138482"/>
          </a:xfrm>
          <a:prstGeom prst="roundRect">
            <a:avLst>
              <a:gd name="adj" fmla="val 4701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4659" y="24591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u="sng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Key Insights</a:t>
            </a:r>
            <a:endParaRPr lang="en-US" sz="2200" b="1" u="sng" dirty="0"/>
          </a:p>
        </p:txBody>
      </p:sp>
      <p:sp>
        <p:nvSpPr>
          <p:cNvPr id="6" name="Text 3"/>
          <p:cNvSpPr/>
          <p:nvPr/>
        </p:nvSpPr>
        <p:spPr>
          <a:xfrm>
            <a:off x="1084659" y="2954655"/>
            <a:ext cx="312074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UK is dominant. Seasonal trend in December. Need post-holiday strategies.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212181"/>
            <a:ext cx="3614618" cy="2138482"/>
          </a:xfrm>
          <a:prstGeom prst="roundRect">
            <a:avLst>
              <a:gd name="adj" fmla="val 4701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38593" y="24591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u="sng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Growth Focus</a:t>
            </a:r>
            <a:endParaRPr lang="en-US" sz="2200" b="1" u="sng" dirty="0"/>
          </a:p>
        </p:txBody>
      </p:sp>
      <p:sp>
        <p:nvSpPr>
          <p:cNvPr id="9" name="Text 6"/>
          <p:cNvSpPr/>
          <p:nvPr/>
        </p:nvSpPr>
        <p:spPr>
          <a:xfrm>
            <a:off x="4938593" y="2954655"/>
            <a:ext cx="312074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Targeted marketing, promotional campaigns, and customer retention.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4589978"/>
            <a:ext cx="3614618" cy="2490430"/>
          </a:xfrm>
          <a:prstGeom prst="roundRect">
            <a:avLst>
              <a:gd name="adj" fmla="val 4037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84659" y="483691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u="sng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Action Items</a:t>
            </a:r>
            <a:endParaRPr lang="en-US" sz="2200" b="1" u="sng" dirty="0"/>
          </a:p>
        </p:txBody>
      </p:sp>
      <p:sp>
        <p:nvSpPr>
          <p:cNvPr id="12" name="Text 9"/>
          <p:cNvSpPr/>
          <p:nvPr/>
        </p:nvSpPr>
        <p:spPr>
          <a:xfrm>
            <a:off x="1084659" y="5332452"/>
            <a:ext cx="312074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Optimize inventory, pricing, and implement sustainable revenue growth.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4691658" y="4589978"/>
            <a:ext cx="3614618" cy="2490430"/>
          </a:xfrm>
          <a:prstGeom prst="roundRect">
            <a:avLst>
              <a:gd name="adj" fmla="val 4037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938593" y="4836914"/>
            <a:ext cx="312074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u="sng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Optimize Product Pricing &amp; Promotions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938593" y="5684401"/>
            <a:ext cx="312074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•Run </a:t>
            </a:r>
            <a:r>
              <a:rPr lang="en-US" sz="1850" b="1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limited-time offers</a:t>
            </a: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or flash sales to encourage impulse purchases.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76273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Thank you.</a:t>
            </a:r>
            <a:endParaRPr lang="en-US" sz="44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544B9D7-416F-4787-6A73-85276D1DA04E}"/>
              </a:ext>
            </a:extLst>
          </p:cNvPr>
          <p:cNvSpPr/>
          <p:nvPr/>
        </p:nvSpPr>
        <p:spPr>
          <a:xfrm>
            <a:off x="696037" y="2330874"/>
            <a:ext cx="7369791" cy="42717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For watching the explanation video Click : </a:t>
            </a:r>
            <a:br>
              <a:rPr lang="en-US" sz="3600" dirty="0"/>
            </a:br>
            <a:r>
              <a:rPr lang="en-US" sz="3600" dirty="0">
                <a:highlight>
                  <a:srgbClr val="000000"/>
                </a:highlight>
                <a:hlinkClick r:id="rId4"/>
              </a:rPr>
              <a:t>Link_1</a:t>
            </a:r>
            <a:br>
              <a:rPr lang="en-US" sz="3600" dirty="0">
                <a:highlight>
                  <a:srgbClr val="000000"/>
                </a:highlight>
              </a:rPr>
            </a:br>
            <a:r>
              <a:rPr lang="en-US" sz="3600" dirty="0">
                <a:highlight>
                  <a:srgbClr val="000000"/>
                </a:highlight>
                <a:hlinkClick r:id="rId5"/>
              </a:rPr>
              <a:t>Link_2</a:t>
            </a:r>
            <a:endParaRPr lang="en-US" sz="3600" dirty="0">
              <a:highlight>
                <a:srgbClr val="000000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1781</TotalTime>
  <Words>353</Words>
  <Application>Microsoft Office PowerPoint</Application>
  <PresentationFormat>Custom</PresentationFormat>
  <Paragraphs>58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Source Sans Pro</vt:lpstr>
      <vt:lpstr>Source Serif Pro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Md Nawab</cp:lastModifiedBy>
  <cp:revision>7</cp:revision>
  <dcterms:created xsi:type="dcterms:W3CDTF">2025-03-02T14:31:49Z</dcterms:created>
  <dcterms:modified xsi:type="dcterms:W3CDTF">2025-03-03T20:19:05Z</dcterms:modified>
</cp:coreProperties>
</file>